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5.wmf" ContentType="image/x-wmf"/>
  <Override PartName="/ppt/media/image6.wmf" ContentType="image/x-wmf"/>
  <Override PartName="/ppt/media/image11.png" ContentType="image/png"/>
  <Override PartName="/ppt/media/image5.wmf" ContentType="image/x-wmf"/>
  <Override PartName="/ppt/media/image10.png" ContentType="image/png"/>
  <Override PartName="/ppt/media/image28.wmf" ContentType="image/x-wmf"/>
  <Override PartName="/ppt/media/image4.wmf" ContentType="image/x-wmf"/>
  <Override PartName="/ppt/media/image27.wmf" ContentType="image/x-wmf"/>
  <Override PartName="/ppt/media/image3.wmf" ContentType="image/x-wmf"/>
  <Override PartName="/ppt/media/image26.png" ContentType="image/png"/>
  <Override PartName="/ppt/media/image14.png" ContentType="image/png"/>
  <Override PartName="/ppt/media/image2.wmf" ContentType="image/x-wmf"/>
  <Override PartName="/ppt/media/image25.wmf" ContentType="image/x-wmf"/>
  <Override PartName="/ppt/media/image23.wmf" ContentType="image/x-wmf"/>
  <Override PartName="/ppt/media/image22.wmf" ContentType="image/x-wmf"/>
  <Override PartName="/ppt/media/image21.wmf" ContentType="image/x-wmf"/>
  <Override PartName="/ppt/media/image19.wmf" ContentType="image/x-wmf"/>
  <Override PartName="/ppt/media/image20.wmf" ContentType="image/x-wmf"/>
  <Override PartName="/ppt/media/image18.wmf" ContentType="image/x-wmf"/>
  <Override PartName="/ppt/media/image17.png" ContentType="image/png"/>
  <Override PartName="/ppt/media/image16.png" ContentType="image/png"/>
  <Override PartName="/ppt/media/image1.wmf" ContentType="image/x-wmf"/>
  <Override PartName="/ppt/media/image24.wmf" ContentType="image/x-wmf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6FD4257-6124-497F-B0BB-9248549F7BC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B1AD944-3C7E-43D6-BD61-9C2F6EC30A6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221ABDA-DBBE-47A3-95FC-570CF535F0C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990F46D-DDFC-491D-95EC-9272A7F72E6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7A9C8B2-C7DC-4A3D-949E-D02B0CEFF8F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436049B-5661-4D29-B086-75FF8C62D5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92B76BC-65AC-4352-A264-90DCCB8B25F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1C9FBD0-535E-4F9B-9B0F-A982B53C659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838DF0F-BC32-4A98-8B39-0F2DE80DF6B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4372B56-EBF1-473E-8CD4-85C1D165FD5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698E91F-CEC2-4BC1-8FD2-8362EF9CD3D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78BD70-E3D2-4305-A563-87E09BC1DF4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671600E-6A59-4084-B343-2ECAE99FA6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0735972-8F63-421E-86FD-27438C0AA58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54D9B88-E21F-4A77-949D-4C3D7DCE498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F22F605-3B81-4D19-BCA4-481245837B0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FE5FACD-8551-41BD-916C-FDBEB090501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842803A-C6CB-49CE-85DC-366B886178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B9F7A92-0658-44A8-AE47-5CB45FE9B8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89BADB2-4784-4C50-A8A1-BD85F80197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0C908D2-5249-4791-9DDB-511E3926C83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E98131-55C2-42D0-8857-0FDEAB6B88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93A075-508D-4D8E-817C-88869FAC76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0F02A1A-A5CC-4C3A-8DD2-8E3050C8571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770E2D1-AB49-4169-94FC-E374E3AFCEF8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C23199B-C0EE-48E6-8352-DAE2564F5EC1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wmf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5" descr=""/>
          <p:cNvPicPr/>
          <p:nvPr/>
        </p:nvPicPr>
        <p:blipFill>
          <a:blip r:embed="rId1"/>
          <a:stretch/>
        </p:blipFill>
        <p:spPr>
          <a:xfrm>
            <a:off x="2908080" y="816120"/>
            <a:ext cx="6374160" cy="639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rafik 3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126" name="Inhaltsplatzhalter 2"/>
          <p:cNvSpPr/>
          <p:nvPr/>
        </p:nvSpPr>
        <p:spPr>
          <a:xfrm>
            <a:off x="1404720" y="1433520"/>
            <a:ext cx="4327200" cy="48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Wingdings" charset="2"/>
              <a:buChar char="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Fortführung des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Ensemblespiels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Jazz-AG des TGG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Concert Band des TGG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</p:txBody>
      </p:sp>
      <p:sp>
        <p:nvSpPr>
          <p:cNvPr id="127" name="Inhaltsplatzhalter 2"/>
          <p:cNvSpPr/>
          <p:nvPr/>
        </p:nvSpPr>
        <p:spPr>
          <a:xfrm flipH="1">
            <a:off x="6488280" y="1433520"/>
            <a:ext cx="4695840" cy="361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4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Wingdings" charset="2"/>
              <a:buChar char="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Fortführung des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	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Instrumentalunterrichts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Gruppenunterricht in der Kreismusikschule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Einzelunterricht in der Kreismusikschule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</p:txBody>
      </p:sp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7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Was kommt danach?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129" name="Grafik 7" descr=""/>
          <p:cNvPicPr/>
          <p:nvPr/>
        </p:nvPicPr>
        <p:blipFill>
          <a:blip r:embed="rId2"/>
          <a:stretch/>
        </p:blipFill>
        <p:spPr>
          <a:xfrm>
            <a:off x="9428400" y="4150800"/>
            <a:ext cx="3198960" cy="320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5" dur="indefinite" restart="never" nodeType="tmRoot">
          <p:childTnLst>
            <p:seq>
              <p:cTn id="176" dur="indefinite" nodeType="mainSeq">
                <p:childTnLst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7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Weiterführende Informationen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131" name="Grafik 4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132" name="Rectangle 3"/>
          <p:cNvSpPr/>
          <p:nvPr/>
        </p:nvSpPr>
        <p:spPr>
          <a:xfrm>
            <a:off x="1404720" y="1845000"/>
            <a:ext cx="10513800" cy="21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0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Wingdings" charset="2"/>
              <a:buChar char="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www.tgg-leer.de - Konzerteinblicke // Infos zu Profilen ab Klasse 7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r>
              <a:rPr b="0" lang="de-DE" sz="1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www.blaeserklasse.de – Das Konzept Bläserklasse // Informationen  </a:t>
            </a:r>
            <a:br>
              <a:rPr sz="2800"/>
            </a:b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  zur Arbeit mit dem aktuellen Lehrwerk, welches auch am TGG in </a:t>
            </a:r>
            <a:br>
              <a:rPr sz="2800"/>
            </a:b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  den Bläserklassen eingesetzt wird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133" name="Grafik 8" descr=""/>
          <p:cNvPicPr/>
          <p:nvPr/>
        </p:nvPicPr>
        <p:blipFill>
          <a:blip r:embed="rId2"/>
          <a:srcRect l="0" t="0" r="59890" b="47631"/>
          <a:stretch/>
        </p:blipFill>
        <p:spPr>
          <a:xfrm>
            <a:off x="218520" y="5032800"/>
            <a:ext cx="2680200" cy="1582920"/>
          </a:xfrm>
          <a:prstGeom prst="rect">
            <a:avLst/>
          </a:prstGeom>
          <a:ln w="0">
            <a:noFill/>
          </a:ln>
        </p:spPr>
      </p:pic>
      <p:sp>
        <p:nvSpPr>
          <p:cNvPr id="134" name="Rectangle 3"/>
          <p:cNvSpPr/>
          <p:nvPr/>
        </p:nvSpPr>
        <p:spPr>
          <a:xfrm>
            <a:off x="3720240" y="5839920"/>
            <a:ext cx="9071640" cy="86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8000"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Bläserklassenkoordination: </a:t>
            </a: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Herr Köhnen-von Nuis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Kontakt:</a:t>
            </a: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	</a:t>
            </a:r>
            <a:r>
              <a:rPr b="0" lang="de-DE" sz="24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g.koehnen-von.nuis@tgg-leer.net</a:t>
            </a:r>
            <a:endParaRPr b="0" lang="de-DE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/>
          </p:nvPr>
        </p:nvSpPr>
        <p:spPr>
          <a:xfrm>
            <a:off x="1404720" y="1433520"/>
            <a:ext cx="10513800" cy="224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 u="sng">
                <a:solidFill>
                  <a:srgbClr val="1b4d65"/>
                </a:solidFill>
                <a:uFillTx/>
                <a:latin typeface="Source Sans Pro"/>
              </a:rPr>
              <a:t>Praxisorientierter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</a:rPr>
              <a:t> Musikunterricht im Klassenverband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</a:rPr>
              <a:t>Keine Erweiterung der normalen Stundentafel in Klasse 5 und 6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 u="sng">
                <a:solidFill>
                  <a:srgbClr val="1b4d65"/>
                </a:solidFill>
                <a:uFillTx/>
                <a:latin typeface="Calibri"/>
                <a:ea typeface="ＭＳ Ｐゴシック"/>
              </a:rPr>
              <a:t>Zusätzlicher</a:t>
            </a:r>
            <a:r>
              <a:rPr b="0" lang="de-DE" sz="2800" spc="-1" strike="noStrike">
                <a:solidFill>
                  <a:srgbClr val="1b4d65"/>
                </a:solidFill>
                <a:latin typeface="Calibri"/>
                <a:ea typeface="ＭＳ Ｐゴシック"/>
              </a:rPr>
              <a:t> Instrumentalunterricht in Gruppen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84" name="Grafik 3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85" name="Inhaltsplatzhalter 2"/>
          <p:cNvSpPr/>
          <p:nvPr/>
        </p:nvSpPr>
        <p:spPr>
          <a:xfrm>
            <a:off x="271800" y="4020480"/>
            <a:ext cx="5459760" cy="224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5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1 x 90 Minuten Musikunterricht am Vormittag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Ein Großteil dieses Unterrichts wird als Orchesterprobe gestaltet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</p:txBody>
      </p:sp>
      <p:sp>
        <p:nvSpPr>
          <p:cNvPr id="86" name="Inhaltsplatzhalter 2"/>
          <p:cNvSpPr/>
          <p:nvPr/>
        </p:nvSpPr>
        <p:spPr>
          <a:xfrm>
            <a:off x="6338880" y="4020480"/>
            <a:ext cx="5579280" cy="224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DejaVu Sans"/>
              </a:rPr>
              <a:t>Einmal wöchentlich: 30 Minuten Instrumentalunterricht in der 7. oder 8. Stunde bei Lehrerinnen und Lehrern der Kreismusikschule im Gebäude des TGG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2800" spc="-1" strike="noStrike">
              <a:latin typeface="Arial"/>
            </a:endParaRPr>
          </a:p>
        </p:txBody>
      </p:sp>
      <p:pic>
        <p:nvPicPr>
          <p:cNvPr id="87" name="Grafik 6" descr=""/>
          <p:cNvPicPr/>
          <p:nvPr/>
        </p:nvPicPr>
        <p:blipFill>
          <a:blip r:embed="rId2">
            <a:alphaModFix amt="43000"/>
          </a:blip>
          <a:stretch/>
        </p:blipFill>
        <p:spPr>
          <a:xfrm rot="20647200">
            <a:off x="10347480" y="5656680"/>
            <a:ext cx="1524600" cy="152460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7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Was ist eine Bläserklasse?</a:t>
            </a:r>
            <a:endParaRPr b="0" lang="de-DE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6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So könnte der Stundenplan aussehen: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90" name="Grafik 3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1" name=""/>
          <p:cNvGraphicFramePr/>
          <p:nvPr/>
        </p:nvGraphicFramePr>
        <p:xfrm>
          <a:off x="1404720" y="987120"/>
          <a:ext cx="9884880" cy="5099400"/>
        </p:xfrm>
        <a:graphic>
          <a:graphicData uri="http://schemas.openxmlformats.org/drawingml/2006/table">
            <a:tbl>
              <a:tblPr/>
              <a:tblGrid>
                <a:gridCol w="1647360"/>
                <a:gridCol w="1647360"/>
                <a:gridCol w="1647360"/>
                <a:gridCol w="1647360"/>
                <a:gridCol w="1647360"/>
                <a:gridCol w="1648440"/>
              </a:tblGrid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Zeit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Mo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Di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Mi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Do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Fr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1.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2.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3.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Musik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50938a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4.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Musik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50938a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5.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7196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6.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72216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7.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latin typeface="Arial"/>
                        </a:rPr>
                        <a:t>Instrumental-unterricht</a:t>
                      </a:r>
                      <a:endParaRPr b="0" lang="de-DE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7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Wer kann teilnehmen?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1080000" y="1377720"/>
            <a:ext cx="10513800" cy="3841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6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</a:rPr>
              <a:t>Im Prinzip jeder: Musikalische Vorerfahrungen werden nicht vorausgesetzt.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Unabdingbar ist jedoch die Bereitschaft, am wöchentlichen Instrumentalunterricht teilzunehmen und regelmäßig zu üben.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Die Wahl der zweiten Fremdsprache wird nicht beeinträchtigt, da die Bläserklasse hinsichtlich der zweiten Fremdsprache gemischt zusammengesetzt wird.</a:t>
            </a:r>
            <a:endParaRPr b="0" lang="de-DE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endParaRPr b="0" lang="de-DE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Ein Wechsel in ein anderes Profil (MINT oder Sport) in der 7. Klasse ist nicht möglich.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94" name="Grafik 3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6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Welche Instrumente können erlernt werden?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96" name="Grafik 3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97" name="Rectangle 4"/>
          <p:cNvSpPr/>
          <p:nvPr/>
        </p:nvSpPr>
        <p:spPr>
          <a:xfrm>
            <a:off x="1676520" y="1499400"/>
            <a:ext cx="2145240" cy="467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Querflöte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Oboe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Klarinette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Altsaxophon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Trompete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Posaune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Euphonium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Tuba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Schlagzeug</a:t>
            </a:r>
            <a:endParaRPr b="0" lang="de-DE" sz="22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2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E-Bass</a:t>
            </a:r>
            <a:endParaRPr b="0" lang="de-DE" sz="2200" spc="-1" strike="noStrike">
              <a:latin typeface="Arial"/>
            </a:endParaRPr>
          </a:p>
        </p:txBody>
      </p:sp>
      <p:pic>
        <p:nvPicPr>
          <p:cNvPr id="98" name="Grafik 8" descr=""/>
          <p:cNvPicPr/>
          <p:nvPr/>
        </p:nvPicPr>
        <p:blipFill>
          <a:blip r:embed="rId2"/>
          <a:stretch/>
        </p:blipFill>
        <p:spPr>
          <a:xfrm>
            <a:off x="3687840" y="1209240"/>
            <a:ext cx="2004840" cy="1887120"/>
          </a:xfrm>
          <a:prstGeom prst="rect">
            <a:avLst/>
          </a:prstGeom>
          <a:ln w="0">
            <a:noFill/>
          </a:ln>
        </p:spPr>
      </p:pic>
      <p:pic>
        <p:nvPicPr>
          <p:cNvPr id="99" name="Grafik 9" descr=""/>
          <p:cNvPicPr/>
          <p:nvPr/>
        </p:nvPicPr>
        <p:blipFill>
          <a:blip r:embed="rId3"/>
          <a:stretch/>
        </p:blipFill>
        <p:spPr>
          <a:xfrm>
            <a:off x="8230320" y="864720"/>
            <a:ext cx="2032560" cy="2019600"/>
          </a:xfrm>
          <a:prstGeom prst="rect">
            <a:avLst/>
          </a:prstGeom>
          <a:ln w="0">
            <a:noFill/>
          </a:ln>
        </p:spPr>
      </p:pic>
      <p:pic>
        <p:nvPicPr>
          <p:cNvPr id="100" name="Grafik 10" descr=""/>
          <p:cNvPicPr/>
          <p:nvPr/>
        </p:nvPicPr>
        <p:blipFill>
          <a:blip r:embed="rId4"/>
          <a:stretch/>
        </p:blipFill>
        <p:spPr>
          <a:xfrm>
            <a:off x="4107960" y="3979440"/>
            <a:ext cx="2026440" cy="1987920"/>
          </a:xfrm>
          <a:prstGeom prst="rect">
            <a:avLst/>
          </a:prstGeom>
          <a:ln w="0">
            <a:noFill/>
          </a:ln>
        </p:spPr>
      </p:pic>
      <p:pic>
        <p:nvPicPr>
          <p:cNvPr id="101" name="Grafik 11" descr=""/>
          <p:cNvPicPr/>
          <p:nvPr/>
        </p:nvPicPr>
        <p:blipFill>
          <a:blip r:embed="rId5"/>
          <a:stretch/>
        </p:blipFill>
        <p:spPr>
          <a:xfrm>
            <a:off x="-358200" y="4459320"/>
            <a:ext cx="2032560" cy="1995120"/>
          </a:xfrm>
          <a:prstGeom prst="rect">
            <a:avLst/>
          </a:prstGeom>
          <a:ln w="0">
            <a:noFill/>
          </a:ln>
        </p:spPr>
      </p:pic>
      <p:pic>
        <p:nvPicPr>
          <p:cNvPr id="102" name="Grafik 12" descr=""/>
          <p:cNvPicPr/>
          <p:nvPr/>
        </p:nvPicPr>
        <p:blipFill>
          <a:blip r:embed="rId6"/>
          <a:stretch/>
        </p:blipFill>
        <p:spPr>
          <a:xfrm>
            <a:off x="6834240" y="4899960"/>
            <a:ext cx="2025720" cy="2032560"/>
          </a:xfrm>
          <a:prstGeom prst="rect">
            <a:avLst/>
          </a:prstGeom>
          <a:ln w="0">
            <a:noFill/>
          </a:ln>
        </p:spPr>
      </p:pic>
      <p:pic>
        <p:nvPicPr>
          <p:cNvPr id="103" name="Grafik 13" descr=""/>
          <p:cNvPicPr/>
          <p:nvPr/>
        </p:nvPicPr>
        <p:blipFill>
          <a:blip r:embed="rId7"/>
          <a:stretch/>
        </p:blipFill>
        <p:spPr>
          <a:xfrm>
            <a:off x="9909360" y="2562840"/>
            <a:ext cx="2032560" cy="1943280"/>
          </a:xfrm>
          <a:prstGeom prst="rect">
            <a:avLst/>
          </a:prstGeom>
          <a:ln w="0">
            <a:noFill/>
          </a:ln>
        </p:spPr>
      </p:pic>
      <p:pic>
        <p:nvPicPr>
          <p:cNvPr id="104" name="Grafik 14" descr=""/>
          <p:cNvPicPr/>
          <p:nvPr/>
        </p:nvPicPr>
        <p:blipFill>
          <a:blip r:embed="rId8"/>
          <a:stretch/>
        </p:blipFill>
        <p:spPr>
          <a:xfrm>
            <a:off x="10041480" y="4812120"/>
            <a:ext cx="2442960" cy="2351160"/>
          </a:xfrm>
          <a:prstGeom prst="rect">
            <a:avLst/>
          </a:prstGeom>
          <a:ln w="0">
            <a:noFill/>
          </a:ln>
        </p:spPr>
      </p:pic>
      <p:pic>
        <p:nvPicPr>
          <p:cNvPr id="105" name="Grafik 15" descr=""/>
          <p:cNvPicPr/>
          <p:nvPr/>
        </p:nvPicPr>
        <p:blipFill>
          <a:blip r:embed="rId9"/>
          <a:stretch/>
        </p:blipFill>
        <p:spPr>
          <a:xfrm>
            <a:off x="6195960" y="2157120"/>
            <a:ext cx="2032560" cy="202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6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Wie funktioniert die Instrumentenzuordnung?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107" name="Grafik 4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grpSp>
        <p:nvGrpSpPr>
          <p:cNvPr id="108" name="Gruppieren 8"/>
          <p:cNvGrpSpPr/>
          <p:nvPr/>
        </p:nvGrpSpPr>
        <p:grpSpPr>
          <a:xfrm>
            <a:off x="-6120" y="4675320"/>
            <a:ext cx="12211560" cy="2254680"/>
            <a:chOff x="-6120" y="4675320"/>
            <a:chExt cx="12211560" cy="2254680"/>
          </a:xfrm>
        </p:grpSpPr>
        <p:pic>
          <p:nvPicPr>
            <p:cNvPr id="109" name="Grafik 6" descr=""/>
            <p:cNvPicPr/>
            <p:nvPr/>
          </p:nvPicPr>
          <p:blipFill>
            <a:blip r:embed="rId2"/>
            <a:srcRect l="19667" t="0" r="0" b="0"/>
            <a:stretch/>
          </p:blipFill>
          <p:spPr>
            <a:xfrm flipH="1">
              <a:off x="-6120" y="4772160"/>
              <a:ext cx="5357520" cy="2157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0" name="Grafik 7" descr=""/>
            <p:cNvPicPr/>
            <p:nvPr/>
          </p:nvPicPr>
          <p:blipFill>
            <a:blip r:embed="rId3"/>
            <a:stretch/>
          </p:blipFill>
          <p:spPr>
            <a:xfrm>
              <a:off x="5335200" y="4675320"/>
              <a:ext cx="6870240" cy="2223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1404720" y="1433520"/>
            <a:ext cx="10513800" cy="2850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8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Zu Beginn des Schuljahres werden die Instrumente von den Instrumentallehrern vorgestellt. 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Erst dann erfolgt die Wahl des Instruments.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Leider kann nicht immer der Erstwunsch gewährt werden. 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112" name="Grafik 10" descr=""/>
          <p:cNvPicPr/>
          <p:nvPr/>
        </p:nvPicPr>
        <p:blipFill>
          <a:blip r:embed="rId4"/>
          <a:srcRect l="15749" t="0" r="15789" b="73686"/>
          <a:stretch/>
        </p:blipFill>
        <p:spPr>
          <a:xfrm>
            <a:off x="8270280" y="6269400"/>
            <a:ext cx="776880" cy="29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7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Wie hoch sind die Kosten?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114" name="Grafik 4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1404720" y="1433520"/>
            <a:ext cx="10513800" cy="2850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Für die Ausleihe der Instrumente wird keine Gebühr erhoben: Die Instrumente gehören der Schule und müssen nach der 10. Klasse zurückgegeben werden.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5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Der Instrumentalunterricht in Gruppen kostet zurzeit 42,00 € pro Monat.</a:t>
            </a:r>
            <a:endParaRPr b="0" lang="de-DE" sz="2800" spc="-1" strike="noStrike">
              <a:latin typeface="Arial"/>
            </a:endParaRPr>
          </a:p>
        </p:txBody>
      </p:sp>
      <p:pic>
        <p:nvPicPr>
          <p:cNvPr id="116" name="Grafik 1" descr=""/>
          <p:cNvPicPr/>
          <p:nvPr/>
        </p:nvPicPr>
        <p:blipFill>
          <a:blip r:embed="rId2"/>
          <a:stretch/>
        </p:blipFill>
        <p:spPr>
          <a:xfrm>
            <a:off x="793800" y="4393800"/>
            <a:ext cx="2264760" cy="2264760"/>
          </a:xfrm>
          <a:prstGeom prst="rect">
            <a:avLst/>
          </a:prstGeom>
          <a:ln w="0">
            <a:noFill/>
          </a:ln>
        </p:spPr>
      </p:pic>
      <p:pic>
        <p:nvPicPr>
          <p:cNvPr id="117" name="Grafik 11" descr=""/>
          <p:cNvPicPr/>
          <p:nvPr/>
        </p:nvPicPr>
        <p:blipFill>
          <a:blip r:embed="rId3"/>
          <a:stretch/>
        </p:blipFill>
        <p:spPr>
          <a:xfrm>
            <a:off x="4602960" y="4422960"/>
            <a:ext cx="2595600" cy="2595600"/>
          </a:xfrm>
          <a:prstGeom prst="rect">
            <a:avLst/>
          </a:prstGeom>
          <a:ln w="0">
            <a:noFill/>
          </a:ln>
        </p:spPr>
      </p:pic>
      <p:pic>
        <p:nvPicPr>
          <p:cNvPr id="118" name="Grafik 2" descr=""/>
          <p:cNvPicPr/>
          <p:nvPr/>
        </p:nvPicPr>
        <p:blipFill>
          <a:blip r:embed="rId4"/>
          <a:stretch/>
        </p:blipFill>
        <p:spPr>
          <a:xfrm>
            <a:off x="9575280" y="4500000"/>
            <a:ext cx="2123280" cy="212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6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Welche Vorteile bietet die Bläserklasse?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120" name="Grafik 4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121" name="Rectangle 3"/>
          <p:cNvSpPr/>
          <p:nvPr/>
        </p:nvSpPr>
        <p:spPr>
          <a:xfrm>
            <a:off x="1404720" y="1373760"/>
            <a:ext cx="10513800" cy="386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2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Instrumentalunterricht zu einem sehr günstigen Preis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Von Anfang an regelmäßiges Ensemblespiel, dadurch mehr Motivation zum Üben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Förderung von Sozialkompetenzen wie Teamfähigkeit, Rücksicht-nahme, Disziplin etc. durch das Gruppenmusizieren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Förderung der Konzentrationsfähigkeit durch musikalische Aktivität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676520" y="365040"/>
            <a:ext cx="10513800" cy="4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 fontScale="56000"/>
          </a:bodyPr>
          <a:p>
            <a:pPr>
              <a:lnSpc>
                <a:spcPct val="90000"/>
              </a:lnSpc>
              <a:buNone/>
            </a:pPr>
            <a:r>
              <a:rPr b="0" lang="de-DE" sz="4400" spc="-1" strike="noStrike">
                <a:solidFill>
                  <a:srgbClr val="1b4d65"/>
                </a:solidFill>
                <a:latin typeface="Source Sans Pro"/>
              </a:rPr>
              <a:t>Welche Vorteile bietet die Bläserklasse?</a:t>
            </a:r>
            <a:endParaRPr b="0" lang="de-DE" sz="4400" spc="-1" strike="noStrike">
              <a:latin typeface="Arial"/>
            </a:endParaRPr>
          </a:p>
        </p:txBody>
      </p:sp>
      <p:pic>
        <p:nvPicPr>
          <p:cNvPr id="123" name="Grafik 4" descr=""/>
          <p:cNvPicPr/>
          <p:nvPr/>
        </p:nvPicPr>
        <p:blipFill>
          <a:blip r:embed="rId1"/>
          <a:stretch/>
        </p:blipFill>
        <p:spPr>
          <a:xfrm>
            <a:off x="271800" y="365040"/>
            <a:ext cx="1130760" cy="438840"/>
          </a:xfrm>
          <a:prstGeom prst="rect">
            <a:avLst/>
          </a:prstGeom>
          <a:ln w="0">
            <a:noFill/>
          </a:ln>
        </p:spPr>
      </p:pic>
      <p:sp>
        <p:nvSpPr>
          <p:cNvPr id="124" name="Rectangle 3"/>
          <p:cNvSpPr/>
          <p:nvPr/>
        </p:nvSpPr>
        <p:spPr>
          <a:xfrm>
            <a:off x="1404720" y="1373760"/>
            <a:ext cx="10513800" cy="34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1000"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Wingdings" charset="2"/>
              <a:buChar char=""/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 </a:t>
            </a: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Motivierender Musikunterricht: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Notenlesen ergibt sich quasi „nebenbei“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Musiklehre ist sinnlich erfahrbar und nicht bloß „graue Theorie“</a:t>
            </a:r>
            <a:endParaRPr b="0" lang="de-DE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1b4d65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800" spc="-1" strike="noStrike">
                <a:solidFill>
                  <a:srgbClr val="1b4d65"/>
                </a:solidFill>
                <a:latin typeface="Source Sans Pro"/>
                <a:ea typeface="ＭＳ Ｐゴシック"/>
              </a:rPr>
              <a:t>Ausschnitte aus Werken bedeutender Komponisten werden selbst musiziert</a:t>
            </a:r>
            <a:endParaRPr b="0" lang="de-DE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1" dur="indefinite" restart="never" nodeType="tmRoot">
          <p:childTnLst>
            <p:seq>
              <p:cTn id="162" dur="indefinite" nodeType="mainSeq">
                <p:childTnLst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Application>LibreOffice/7.3.6.2$Linux_X86_64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2018-04-09T12:13:18Z</dcterms:created>
  <dc:creator>Alexander Engelmann</dc:creator>
  <dc:description/>
  <dc:language>de-DE</dc:language>
  <cp:lastModifiedBy/>
  <dcterms:modified xsi:type="dcterms:W3CDTF">2025-04-01T16:30:24Z</dcterms:modified>
  <cp:revision>39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r8>11</vt:r8>
  </property>
</Properties>
</file>